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256" r:id="rId5"/>
    <p:sldId id="257" r:id="rId6"/>
    <p:sldId id="258" r:id="rId7"/>
    <p:sldId id="259" r:id="rId8"/>
    <p:sldId id="260" r:id="rId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0BF"/>
    <a:srgbClr val="008840"/>
    <a:srgbClr val="FF7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115EAF-4068-40F7-A5C8-9C37E3531EE8}" v="4" dt="2026-04-23T11:00:30.5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2" d="100"/>
          <a:sy n="132" d="100"/>
        </p:scale>
        <p:origin x="132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ten DOSSO" userId="733b48f2-bb63-44fa-a7fc-e65e8b82319a" providerId="ADAL" clId="{9C5CA046-56A4-49A3-BC13-24301E8A8F57}"/>
    <pc:docChg chg="undo custSel modSld">
      <pc:chgData name="Faten DOSSO" userId="733b48f2-bb63-44fa-a7fc-e65e8b82319a" providerId="ADAL" clId="{9C5CA046-56A4-49A3-BC13-24301E8A8F57}" dt="2026-04-23T11:00:30.516" v="20"/>
      <pc:docMkLst>
        <pc:docMk/>
      </pc:docMkLst>
      <pc:sldChg chg="modSp mod setBg">
        <pc:chgData name="Faten DOSSO" userId="733b48f2-bb63-44fa-a7fc-e65e8b82319a" providerId="ADAL" clId="{9C5CA046-56A4-49A3-BC13-24301E8A8F57}" dt="2026-04-23T10:59:39.823" v="15" actId="208"/>
        <pc:sldMkLst>
          <pc:docMk/>
          <pc:sldMk cId="0" sldId="256"/>
        </pc:sldMkLst>
        <pc:spChg chg="mod">
          <ac:chgData name="Faten DOSSO" userId="733b48f2-bb63-44fa-a7fc-e65e8b82319a" providerId="ADAL" clId="{9C5CA046-56A4-49A3-BC13-24301E8A8F57}" dt="2026-04-23T10:59:25.005" v="12" actId="207"/>
          <ac:spMkLst>
            <pc:docMk/>
            <pc:sldMk cId="0" sldId="256"/>
            <ac:spMk id="2" creationId="{00000000-0000-0000-0000-000000000000}"/>
          </ac:spMkLst>
        </pc:spChg>
        <pc:spChg chg="mod">
          <ac:chgData name="Faten DOSSO" userId="733b48f2-bb63-44fa-a7fc-e65e8b82319a" providerId="ADAL" clId="{9C5CA046-56A4-49A3-BC13-24301E8A8F57}" dt="2026-04-23T10:59:32.303" v="14" actId="207"/>
          <ac:spMkLst>
            <pc:docMk/>
            <pc:sldMk cId="0" sldId="256"/>
            <ac:spMk id="3" creationId="{00000000-0000-0000-0000-000000000000}"/>
          </ac:spMkLst>
        </pc:spChg>
        <pc:spChg chg="mod">
          <ac:chgData name="Faten DOSSO" userId="733b48f2-bb63-44fa-a7fc-e65e8b82319a" providerId="ADAL" clId="{9C5CA046-56A4-49A3-BC13-24301E8A8F57}" dt="2026-04-23T10:59:39.823" v="15" actId="208"/>
          <ac:spMkLst>
            <pc:docMk/>
            <pc:sldMk cId="0" sldId="256"/>
            <ac:spMk id="4" creationId="{00000000-0000-0000-0000-000000000000}"/>
          </ac:spMkLst>
        </pc:spChg>
        <pc:spChg chg="mod">
          <ac:chgData name="Faten DOSSO" userId="733b48f2-bb63-44fa-a7fc-e65e8b82319a" providerId="ADAL" clId="{9C5CA046-56A4-49A3-BC13-24301E8A8F57}" dt="2026-04-09T10:21:53.778" v="4" actId="207"/>
          <ac:spMkLst>
            <pc:docMk/>
            <pc:sldMk cId="0" sldId="256"/>
            <ac:spMk id="5" creationId="{00000000-0000-0000-0000-000000000000}"/>
          </ac:spMkLst>
        </pc:spChg>
        <pc:spChg chg="mod">
          <ac:chgData name="Faten DOSSO" userId="733b48f2-bb63-44fa-a7fc-e65e8b82319a" providerId="ADAL" clId="{9C5CA046-56A4-49A3-BC13-24301E8A8F57}" dt="2026-04-23T10:57:56.188" v="9" actId="207"/>
          <ac:spMkLst>
            <pc:docMk/>
            <pc:sldMk cId="0" sldId="256"/>
            <ac:spMk id="6" creationId="{00000000-0000-0000-0000-000000000000}"/>
          </ac:spMkLst>
        </pc:spChg>
        <pc:spChg chg="mod">
          <ac:chgData name="Faten DOSSO" userId="733b48f2-bb63-44fa-a7fc-e65e8b82319a" providerId="ADAL" clId="{9C5CA046-56A4-49A3-BC13-24301E8A8F57}" dt="2026-04-23T10:57:59.219" v="10" actId="207"/>
          <ac:spMkLst>
            <pc:docMk/>
            <pc:sldMk cId="0" sldId="256"/>
            <ac:spMk id="7" creationId="{00000000-0000-0000-0000-000000000000}"/>
          </ac:spMkLst>
        </pc:spChg>
      </pc:sldChg>
      <pc:sldChg chg="modSp mod setBg">
        <pc:chgData name="Faten DOSSO" userId="733b48f2-bb63-44fa-a7fc-e65e8b82319a" providerId="ADAL" clId="{9C5CA046-56A4-49A3-BC13-24301E8A8F57}" dt="2026-04-23T10:59:56.247" v="17" actId="207"/>
        <pc:sldMkLst>
          <pc:docMk/>
          <pc:sldMk cId="0" sldId="257"/>
        </pc:sldMkLst>
        <pc:spChg chg="mod">
          <ac:chgData name="Faten DOSSO" userId="733b48f2-bb63-44fa-a7fc-e65e8b82319a" providerId="ADAL" clId="{9C5CA046-56A4-49A3-BC13-24301E8A8F57}" dt="2026-04-23T10:59:56.247" v="17" actId="207"/>
          <ac:spMkLst>
            <pc:docMk/>
            <pc:sldMk cId="0" sldId="257"/>
            <ac:spMk id="4" creationId="{00000000-0000-0000-0000-000000000000}"/>
          </ac:spMkLst>
        </pc:spChg>
      </pc:sldChg>
      <pc:sldChg chg="setBg">
        <pc:chgData name="Faten DOSSO" userId="733b48f2-bb63-44fa-a7fc-e65e8b82319a" providerId="ADAL" clId="{9C5CA046-56A4-49A3-BC13-24301E8A8F57}" dt="2026-04-23T11:00:07.710" v="18"/>
        <pc:sldMkLst>
          <pc:docMk/>
          <pc:sldMk cId="0" sldId="258"/>
        </pc:sldMkLst>
      </pc:sldChg>
      <pc:sldChg chg="setBg">
        <pc:chgData name="Faten DOSSO" userId="733b48f2-bb63-44fa-a7fc-e65e8b82319a" providerId="ADAL" clId="{9C5CA046-56A4-49A3-BC13-24301E8A8F57}" dt="2026-04-23T11:00:24.769" v="19"/>
        <pc:sldMkLst>
          <pc:docMk/>
          <pc:sldMk cId="0" sldId="259"/>
        </pc:sldMkLst>
      </pc:sldChg>
      <pc:sldChg chg="setBg">
        <pc:chgData name="Faten DOSSO" userId="733b48f2-bb63-44fa-a7fc-e65e8b82319a" providerId="ADAL" clId="{9C5CA046-56A4-49A3-BC13-24301E8A8F57}" dt="2026-04-23T11:00:30.516" v="20"/>
        <pc:sldMkLst>
          <pc:docMk/>
          <pc:sldMk cId="0" sldId="26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8706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-17272"/>
            <a:ext cx="9144000" cy="104140"/>
          </a:xfrm>
          <a:prstGeom prst="rect">
            <a:avLst/>
          </a:prstGeom>
          <a:solidFill>
            <a:srgbClr val="2850BF"/>
          </a:solidFill>
          <a:ln w="12700">
            <a:noFill/>
            <a:prstDash val="solid"/>
          </a:ln>
        </p:spPr>
        <p:txBody>
          <a:bodyPr/>
          <a:lstStyle/>
          <a:p>
            <a:endParaRPr lang="fr-FR">
              <a:solidFill>
                <a:srgbClr val="FFC000"/>
              </a:solidFill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5026755"/>
            <a:ext cx="9144000" cy="116745"/>
          </a:xfrm>
          <a:prstGeom prst="rect">
            <a:avLst/>
          </a:prstGeom>
          <a:solidFill>
            <a:srgbClr val="2850BF"/>
          </a:solidFill>
          <a:ln w="12700">
            <a:noFill/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Shape 2"/>
          <p:cNvSpPr/>
          <p:nvPr/>
        </p:nvSpPr>
        <p:spPr>
          <a:xfrm>
            <a:off x="0" y="73152"/>
            <a:ext cx="122246" cy="5006340"/>
          </a:xfrm>
          <a:prstGeom prst="rect">
            <a:avLst/>
          </a:prstGeom>
          <a:solidFill>
            <a:srgbClr val="2850BF"/>
          </a:solidFill>
          <a:ln w="12700">
            <a:solidFill>
              <a:srgbClr val="2850BF"/>
            </a:solidFill>
            <a:prstDash val="solid"/>
          </a:ln>
        </p:spPr>
        <p:txBody>
          <a:bodyPr/>
          <a:lstStyle/>
          <a:p>
            <a:endParaRPr lang="fr-FR">
              <a:solidFill>
                <a:schemeClr val="bg1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320040" y="731520"/>
            <a:ext cx="8503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VALUE PROPOSITION CANVAS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0" y="160020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&amp;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320040" y="2011680"/>
            <a:ext cx="8503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ANALYSE SWOT</a:t>
            </a:r>
            <a:endParaRPr lang="en-US" sz="3800" dirty="0"/>
          </a:p>
        </p:txBody>
      </p:sp>
      <p:sp>
        <p:nvSpPr>
          <p:cNvPr id="8" name="Text 6"/>
          <p:cNvSpPr/>
          <p:nvPr/>
        </p:nvSpPr>
        <p:spPr>
          <a:xfrm>
            <a:off x="320040" y="3108960"/>
            <a:ext cx="8503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7890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PME Agro-Industrielle — Côte d'Ivoire  |  Remplacez tous les [crochets] par vos informations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04D40"/>
          </a:solidFill>
          <a:ln w="12700">
            <a:solidFill>
              <a:srgbClr val="004D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0" y="5079492"/>
            <a:ext cx="9144000" cy="64008"/>
          </a:xfrm>
          <a:prstGeom prst="rect">
            <a:avLst/>
          </a:prstGeom>
          <a:solidFill>
            <a:srgbClr val="004D40"/>
          </a:solidFill>
          <a:ln w="12700">
            <a:solidFill>
              <a:srgbClr val="004D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137160" y="91440"/>
            <a:ext cx="8869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VALUE PROPOSITION CANVAS  —  PROFIL DU CLIENT</a:t>
            </a:r>
            <a:endParaRPr lang="en-US" sz="1300" dirty="0">
              <a:solidFill>
                <a:srgbClr val="002060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457200" y="566928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004D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[Décrivez le segment client prioritaire — Ex: Transformateur d'anacarde en zone Nord-Ouest CI]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137160" y="960120"/>
            <a:ext cx="2743200" cy="3200400"/>
          </a:xfrm>
          <a:prstGeom prst="rect">
            <a:avLst/>
          </a:prstGeom>
          <a:solidFill>
            <a:srgbClr val="FFFFFF"/>
          </a:solidFill>
          <a:ln w="25400">
            <a:solidFill>
              <a:srgbClr val="004D40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7" name="Shape 5"/>
          <p:cNvSpPr/>
          <p:nvPr/>
        </p:nvSpPr>
        <p:spPr>
          <a:xfrm>
            <a:off x="137160" y="960120"/>
            <a:ext cx="2743200" cy="384048"/>
          </a:xfrm>
          <a:prstGeom prst="rect">
            <a:avLst/>
          </a:prstGeom>
          <a:solidFill>
            <a:srgbClr val="004D40"/>
          </a:solidFill>
          <a:ln w="12700">
            <a:solidFill>
              <a:srgbClr val="004D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Text 6"/>
          <p:cNvSpPr/>
          <p:nvPr/>
        </p:nvSpPr>
        <p:spPr>
          <a:xfrm>
            <a:off x="137160" y="960120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🎯  JOBS TO BE DONE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228600" y="141732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04D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 que le client cherche à accomplir :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28600" y="1737360"/>
            <a:ext cx="182880" cy="182880"/>
          </a:xfrm>
          <a:prstGeom prst="rect">
            <a:avLst/>
          </a:prstGeom>
          <a:solidFill>
            <a:srgbClr val="004D40"/>
          </a:solidFill>
          <a:ln w="12700">
            <a:solidFill>
              <a:srgbClr val="004D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475488" y="1719072"/>
            <a:ext cx="22860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[Job 1 : Ex: Transformer son anacarde localement et l'exporter certifié]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228600" y="2240280"/>
            <a:ext cx="182880" cy="182880"/>
          </a:xfrm>
          <a:prstGeom prst="rect">
            <a:avLst/>
          </a:prstGeom>
          <a:solidFill>
            <a:srgbClr val="004D40"/>
          </a:solidFill>
          <a:ln w="12700">
            <a:solidFill>
              <a:srgbClr val="004D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3" name="Text 11"/>
          <p:cNvSpPr/>
          <p:nvPr/>
        </p:nvSpPr>
        <p:spPr>
          <a:xfrm>
            <a:off x="475488" y="2221992"/>
            <a:ext cx="22860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[Job 2 : Ex: Obtenir un prix supérieur au prix marché traditionnel]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228600" y="2743200"/>
            <a:ext cx="182880" cy="182880"/>
          </a:xfrm>
          <a:prstGeom prst="rect">
            <a:avLst/>
          </a:prstGeom>
          <a:solidFill>
            <a:srgbClr val="004D40"/>
          </a:solidFill>
          <a:ln w="12700">
            <a:solidFill>
              <a:srgbClr val="004D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5" name="Text 13"/>
          <p:cNvSpPr/>
          <p:nvPr/>
        </p:nvSpPr>
        <p:spPr>
          <a:xfrm>
            <a:off x="475488" y="2724912"/>
            <a:ext cx="22860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[Job 3 : Ex: Réduire ses pertes post-récolte]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228600" y="3246120"/>
            <a:ext cx="182880" cy="182880"/>
          </a:xfrm>
          <a:prstGeom prst="rect">
            <a:avLst/>
          </a:prstGeom>
          <a:solidFill>
            <a:srgbClr val="004D40"/>
          </a:solidFill>
          <a:ln w="12700">
            <a:solidFill>
              <a:srgbClr val="004D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7" name="Text 15"/>
          <p:cNvSpPr/>
          <p:nvPr/>
        </p:nvSpPr>
        <p:spPr>
          <a:xfrm>
            <a:off x="475488" y="3227832"/>
            <a:ext cx="22860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[Job 4 : Ex: Accéder à du financement de campagne]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3200400" y="960120"/>
            <a:ext cx="2743200" cy="3200400"/>
          </a:xfrm>
          <a:prstGeom prst="rect">
            <a:avLst/>
          </a:prstGeom>
          <a:solidFill>
            <a:srgbClr val="FFFFFF"/>
          </a:solidFill>
          <a:ln w="25400">
            <a:solidFill>
              <a:srgbClr val="B71C1C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9" name="Shape 17"/>
          <p:cNvSpPr/>
          <p:nvPr/>
        </p:nvSpPr>
        <p:spPr>
          <a:xfrm>
            <a:off x="3200400" y="960120"/>
            <a:ext cx="2743200" cy="384048"/>
          </a:xfrm>
          <a:prstGeom prst="rect">
            <a:avLst/>
          </a:prstGeom>
          <a:solidFill>
            <a:srgbClr val="B71C1C"/>
          </a:solidFill>
          <a:ln w="12700">
            <a:solidFill>
              <a:srgbClr val="B71C1C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0" name="Text 18"/>
          <p:cNvSpPr/>
          <p:nvPr/>
        </p:nvSpPr>
        <p:spPr>
          <a:xfrm>
            <a:off x="3200400" y="960120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😣  PAINS (Frustrations)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291840" y="141732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B7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 qui frustre / bloque le client :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3291840" y="1737360"/>
            <a:ext cx="182880" cy="182880"/>
          </a:xfrm>
          <a:prstGeom prst="rect">
            <a:avLst/>
          </a:prstGeom>
          <a:solidFill>
            <a:srgbClr val="B71C1C"/>
          </a:solidFill>
          <a:ln w="12700">
            <a:solidFill>
              <a:srgbClr val="B71C1C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3" name="Text 21"/>
          <p:cNvSpPr/>
          <p:nvPr/>
        </p:nvSpPr>
        <p:spPr>
          <a:xfrm>
            <a:off x="3547872" y="1719072"/>
            <a:ext cx="22860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[Pain 1 : Ex: 35% de pertes post-récolte faute de stockage]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3291840" y="2240280"/>
            <a:ext cx="182880" cy="182880"/>
          </a:xfrm>
          <a:prstGeom prst="rect">
            <a:avLst/>
          </a:prstGeom>
          <a:solidFill>
            <a:srgbClr val="B71C1C"/>
          </a:solidFill>
          <a:ln w="12700">
            <a:solidFill>
              <a:srgbClr val="B71C1C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5" name="Text 23"/>
          <p:cNvSpPr/>
          <p:nvPr/>
        </p:nvSpPr>
        <p:spPr>
          <a:xfrm>
            <a:off x="3547872" y="2221992"/>
            <a:ext cx="22860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[Pain 2 : Ex: Prix d'achat imprévisible, dépend des collecteurs intermédiaires]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3291840" y="2743200"/>
            <a:ext cx="182880" cy="182880"/>
          </a:xfrm>
          <a:prstGeom prst="rect">
            <a:avLst/>
          </a:prstGeom>
          <a:solidFill>
            <a:srgbClr val="B71C1C"/>
          </a:solidFill>
          <a:ln w="12700">
            <a:solidFill>
              <a:srgbClr val="B71C1C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7" name="Text 25"/>
          <p:cNvSpPr/>
          <p:nvPr/>
        </p:nvSpPr>
        <p:spPr>
          <a:xfrm>
            <a:off x="3547872" y="2724912"/>
            <a:ext cx="22860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[Pain 3 : Ex: Refus de financement bancaire sans garantie]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3291840" y="3246120"/>
            <a:ext cx="182880" cy="182880"/>
          </a:xfrm>
          <a:prstGeom prst="rect">
            <a:avLst/>
          </a:prstGeom>
          <a:solidFill>
            <a:srgbClr val="B71C1C"/>
          </a:solidFill>
          <a:ln w="12700">
            <a:solidFill>
              <a:srgbClr val="B71C1C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Text 27"/>
          <p:cNvSpPr/>
          <p:nvPr/>
        </p:nvSpPr>
        <p:spPr>
          <a:xfrm>
            <a:off x="3547872" y="3227832"/>
            <a:ext cx="22860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[Pain 4 : Ex: Manque d'accès aux marchés export certifiés]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263640" y="960120"/>
            <a:ext cx="2743200" cy="3200400"/>
          </a:xfrm>
          <a:prstGeom prst="rect">
            <a:avLst/>
          </a:prstGeom>
          <a:solidFill>
            <a:srgbClr val="FFFFFF"/>
          </a:solidFill>
          <a:ln w="25400">
            <a:solidFill>
              <a:srgbClr val="2E7D32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1" name="Shape 29"/>
          <p:cNvSpPr/>
          <p:nvPr/>
        </p:nvSpPr>
        <p:spPr>
          <a:xfrm>
            <a:off x="6263640" y="960120"/>
            <a:ext cx="2743200" cy="384048"/>
          </a:xfrm>
          <a:prstGeom prst="rect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2" name="Text 30"/>
          <p:cNvSpPr/>
          <p:nvPr/>
        </p:nvSpPr>
        <p:spPr>
          <a:xfrm>
            <a:off x="6263640" y="960120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🌟  GAINS (Bénéfices attendus)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6355080" y="141732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B5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 que le client espère obtenir :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355080" y="1737360"/>
            <a:ext cx="182880" cy="182880"/>
          </a:xfrm>
          <a:prstGeom prst="rect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5" name="Text 33"/>
          <p:cNvSpPr/>
          <p:nvPr/>
        </p:nvSpPr>
        <p:spPr>
          <a:xfrm>
            <a:off x="6611112" y="1719072"/>
            <a:ext cx="22860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[Gain 1 : Ex: Prix de vente 20% supérieur au prix marché]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6355080" y="2240280"/>
            <a:ext cx="182880" cy="182880"/>
          </a:xfrm>
          <a:prstGeom prst="rect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7" name="Text 35"/>
          <p:cNvSpPr/>
          <p:nvPr/>
        </p:nvSpPr>
        <p:spPr>
          <a:xfrm>
            <a:off x="6611112" y="2221992"/>
            <a:ext cx="22860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[Gain 2 : Ex: Accès direct aux acheteurs export sans intermédiaire]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6355080" y="2743200"/>
            <a:ext cx="182880" cy="182880"/>
          </a:xfrm>
          <a:prstGeom prst="rect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9" name="Text 37"/>
          <p:cNvSpPr/>
          <p:nvPr/>
        </p:nvSpPr>
        <p:spPr>
          <a:xfrm>
            <a:off x="6611112" y="2724912"/>
            <a:ext cx="22860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[Gain 3 : Ex: Certification HACCP pour accéder à l'Europe]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6355080" y="3246120"/>
            <a:ext cx="182880" cy="182880"/>
          </a:xfrm>
          <a:prstGeom prst="rect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1" name="Text 39"/>
          <p:cNvSpPr/>
          <p:nvPr/>
        </p:nvSpPr>
        <p:spPr>
          <a:xfrm>
            <a:off x="6611112" y="3227832"/>
            <a:ext cx="22860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[Gain 4 : Ex: Paiement rapide et sécurisé après livraison]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0" y="5079492"/>
            <a:ext cx="9144000" cy="64008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137160" y="91440"/>
            <a:ext cx="8869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VALUE PROPOSITION CANVAS  —  VOTRE PROPOSITION DE VALEUR</a:t>
            </a:r>
            <a:endParaRPr lang="en-US" sz="1300" dirty="0">
              <a:solidFill>
                <a:srgbClr val="002060"/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137160" y="594360"/>
            <a:ext cx="2743200" cy="3566160"/>
          </a:xfrm>
          <a:prstGeom prst="rect">
            <a:avLst/>
          </a:prstGeom>
          <a:solidFill>
            <a:srgbClr val="FFFFFF"/>
          </a:solidFill>
          <a:ln w="25400">
            <a:solidFill>
              <a:srgbClr val="E65100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6" name="Shape 4"/>
          <p:cNvSpPr/>
          <p:nvPr/>
        </p:nvSpPr>
        <p:spPr>
          <a:xfrm>
            <a:off x="137160" y="594360"/>
            <a:ext cx="2743200" cy="384048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Text 5"/>
          <p:cNvSpPr/>
          <p:nvPr/>
        </p:nvSpPr>
        <p:spPr>
          <a:xfrm>
            <a:off x="137160" y="594360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📦  PRODUITS &amp; SERVICES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228600" y="105156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E651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 que vous proposez :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228600" y="1389888"/>
            <a:ext cx="25603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[Produit 1 : Ex: Anacarde brut certifié W320 grade export]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228600" y="1901952"/>
            <a:ext cx="25603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[Produit 2 : Ex: Service de transformation à façon pour coopératives]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228600" y="2414016"/>
            <a:ext cx="25603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[Produit 3 : Ex: Programme de préfinancement récolte aux producteurs]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228600" y="2926080"/>
            <a:ext cx="25603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[Produit 4 : Ex: Formation et accompagnement agro-écologie]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228600" y="3438144"/>
            <a:ext cx="25603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[Service additionnel : ...]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3200400" y="594360"/>
            <a:ext cx="2743200" cy="3566160"/>
          </a:xfrm>
          <a:prstGeom prst="rect">
            <a:avLst/>
          </a:prstGeom>
          <a:solidFill>
            <a:srgbClr val="FFFFFF"/>
          </a:solidFill>
          <a:ln w="25400">
            <a:solidFill>
              <a:srgbClr val="B71C1C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5" name="Shape 13"/>
          <p:cNvSpPr/>
          <p:nvPr/>
        </p:nvSpPr>
        <p:spPr>
          <a:xfrm>
            <a:off x="3200400" y="594360"/>
            <a:ext cx="2743200" cy="384048"/>
          </a:xfrm>
          <a:prstGeom prst="rect">
            <a:avLst/>
          </a:prstGeom>
          <a:solidFill>
            <a:srgbClr val="B71C1C"/>
          </a:solidFill>
          <a:ln w="12700">
            <a:solidFill>
              <a:srgbClr val="B71C1C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Text 14"/>
          <p:cNvSpPr/>
          <p:nvPr/>
        </p:nvSpPr>
        <p:spPr>
          <a:xfrm>
            <a:off x="3200400" y="594360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💊  PAIN RELIEVERS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291840" y="105156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B7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Comment vous soulagez les frustrations :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3291840" y="1444752"/>
            <a:ext cx="2560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[Reliever 1 : Ex: Stockage sécurisé = 0% perte post-récolte]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3291840" y="2130552"/>
            <a:ext cx="2560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[Reliever 2 : Ex: Prix garanti au-dessus du marché, payé dans 48h]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3291840" y="2816352"/>
            <a:ext cx="2560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[Reliever 3 : Ex: Accompagnement HACCP inclus pour les producteurs]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6263640" y="594360"/>
            <a:ext cx="2743200" cy="3566160"/>
          </a:xfrm>
          <a:prstGeom prst="rect">
            <a:avLst/>
          </a:prstGeom>
          <a:solidFill>
            <a:srgbClr val="FFFFFF"/>
          </a:solidFill>
          <a:ln w="25400">
            <a:solidFill>
              <a:srgbClr val="2E7D32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2" name="Shape 20"/>
          <p:cNvSpPr/>
          <p:nvPr/>
        </p:nvSpPr>
        <p:spPr>
          <a:xfrm>
            <a:off x="6263640" y="594360"/>
            <a:ext cx="2743200" cy="384048"/>
          </a:xfrm>
          <a:prstGeom prst="rect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3" name="Text 21"/>
          <p:cNvSpPr/>
          <p:nvPr/>
        </p:nvSpPr>
        <p:spPr>
          <a:xfrm>
            <a:off x="6263640" y="594360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🚀  GAIN CREATORS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355080" y="105156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B5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Comment vous créez de la valeur :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6355080" y="1444752"/>
            <a:ext cx="2560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[Creator 1 : Ex: Accès direct marché export = +20% prix producteur]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6355080" y="2130552"/>
            <a:ext cx="2560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[Creator 2 : Ex: Certification Rainforest Alliance obtenue pour tous]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355080" y="2816352"/>
            <a:ext cx="2560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[Creator 3 : Ex: Formation gratuite aux pratiques durables]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4160520" y="4251960"/>
            <a:ext cx="822960" cy="658368"/>
          </a:xfrm>
          <a:prstGeom prst="ellipse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Text 27"/>
          <p:cNvSpPr/>
          <p:nvPr/>
        </p:nvSpPr>
        <p:spPr>
          <a:xfrm>
            <a:off x="4160520" y="4251960"/>
            <a:ext cx="8229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FIT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0" y="5079492"/>
            <a:ext cx="9144000" cy="64008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137160" y="91440"/>
            <a:ext cx="8869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ANALYSE SWOT  |  [NOM ENTREPRISE]  |  [DATE]</a:t>
            </a: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137160" y="594360"/>
            <a:ext cx="4389120" cy="2103120"/>
          </a:xfrm>
          <a:prstGeom prst="rect">
            <a:avLst/>
          </a:prstGeom>
          <a:solidFill>
            <a:srgbClr val="E8F5E9"/>
          </a:solidFill>
          <a:ln w="25400">
            <a:solidFill>
              <a:srgbClr val="1B5E20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6" name="Shape 4"/>
          <p:cNvSpPr/>
          <p:nvPr/>
        </p:nvSpPr>
        <p:spPr>
          <a:xfrm>
            <a:off x="137160" y="594360"/>
            <a:ext cx="4389120" cy="384048"/>
          </a:xfrm>
          <a:prstGeom prst="rect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Text 5"/>
          <p:cNvSpPr/>
          <p:nvPr/>
        </p:nvSpPr>
        <p:spPr>
          <a:xfrm>
            <a:off x="228600" y="621792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— FORCES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2788920" y="640080"/>
            <a:ext cx="16459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(Strengths — internes)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246888" y="1033272"/>
            <a:ext cx="4160520" cy="310896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[Force 1 : Ex: Équipe fondatrice avec 15 ans d'expertise filière]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246888" y="1353312"/>
            <a:ext cx="4160520" cy="310896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[Force 2 : Ex: Seule entité certifiée HACCP dans la zone]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246888" y="1673352"/>
            <a:ext cx="4160520" cy="310896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[Force 3 : Ex: Réseau de 400 producteurs sous contrat]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246888" y="1993392"/>
            <a:ext cx="4160520" cy="310896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[Force 4 : Ex: Capacité de transformation de 2 400 t/an]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246888" y="2313432"/>
            <a:ext cx="4160520" cy="310896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[Force 5 : Ex: Relation de confiance avec coopératives]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663440" y="594360"/>
            <a:ext cx="4389120" cy="2103120"/>
          </a:xfrm>
          <a:prstGeom prst="rect">
            <a:avLst/>
          </a:prstGeom>
          <a:solidFill>
            <a:srgbClr val="FFF8E1"/>
          </a:solidFill>
          <a:ln w="25400">
            <a:solidFill>
              <a:srgbClr val="E65100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5" name="Shape 13"/>
          <p:cNvSpPr/>
          <p:nvPr/>
        </p:nvSpPr>
        <p:spPr>
          <a:xfrm>
            <a:off x="4663440" y="594360"/>
            <a:ext cx="4389120" cy="384048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Text 14"/>
          <p:cNvSpPr/>
          <p:nvPr/>
        </p:nvSpPr>
        <p:spPr>
          <a:xfrm>
            <a:off x="4754880" y="621792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 — FAIBLESSES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7315200" y="640080"/>
            <a:ext cx="16459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(Weaknesses — internes)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4773168" y="1033272"/>
            <a:ext cx="4160520" cy="310896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[Faiblesse 1 : Ex: Trésorerie limitée en période inter-campagne]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4773168" y="1353312"/>
            <a:ext cx="4160520" cy="310896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[Faiblesse 2 : Ex: Dépendance à 3 clients pour 60% du CA]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773168" y="1673352"/>
            <a:ext cx="4160520" cy="310896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[Faiblesse 3 : Ex: Pas encore d'équipe commerciale export dédiée]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773168" y="1993392"/>
            <a:ext cx="4160520" cy="310896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[Faiblesse 4 : Ex: Certification Bio non encore obtenue]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773168" y="2313432"/>
            <a:ext cx="4160520" cy="310896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[Faiblesse 5 : Ex: Pas de présence digitale significative]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137160" y="2834640"/>
            <a:ext cx="4389120" cy="2103120"/>
          </a:xfrm>
          <a:prstGeom prst="rect">
            <a:avLst/>
          </a:prstGeom>
          <a:solidFill>
            <a:srgbClr val="E8EAF6"/>
          </a:solidFill>
          <a:ln w="25400">
            <a:solidFill>
              <a:srgbClr val="1A237E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4" name="Shape 22"/>
          <p:cNvSpPr/>
          <p:nvPr/>
        </p:nvSpPr>
        <p:spPr>
          <a:xfrm>
            <a:off x="137160" y="2834640"/>
            <a:ext cx="4389120" cy="384048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5" name="Text 23"/>
          <p:cNvSpPr/>
          <p:nvPr/>
        </p:nvSpPr>
        <p:spPr>
          <a:xfrm>
            <a:off x="228600" y="2862072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— OPPORTUNITÉS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2788920" y="2880360"/>
            <a:ext cx="16459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(Opportunities — externes)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246888" y="3273552"/>
            <a:ext cx="4160520" cy="310896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[Opport. 1 : Ex: Demande mondiale en anacarde +8%/an]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246888" y="3593592"/>
            <a:ext cx="4160520" cy="310896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[Opport. 2 : Ex: Politique gouvernementale CI de valorisation locale]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246888" y="3913632"/>
            <a:ext cx="4160520" cy="310896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[Opport. 3 : Ex: Accès au programme SUNREF (crédit vert AFD)]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46888" y="4233672"/>
            <a:ext cx="4160520" cy="310896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[Opport. 4 : Ex: Marché Bio/durable en forte croissance Europe]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4663440" y="2834640"/>
            <a:ext cx="4389120" cy="2103120"/>
          </a:xfrm>
          <a:prstGeom prst="rect">
            <a:avLst/>
          </a:prstGeom>
          <a:solidFill>
            <a:srgbClr val="FFEBEE"/>
          </a:solidFill>
          <a:ln w="25400">
            <a:solidFill>
              <a:srgbClr val="B71C1C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2" name="Shape 30"/>
          <p:cNvSpPr/>
          <p:nvPr/>
        </p:nvSpPr>
        <p:spPr>
          <a:xfrm>
            <a:off x="4663440" y="2834640"/>
            <a:ext cx="4389120" cy="384048"/>
          </a:xfrm>
          <a:prstGeom prst="rect">
            <a:avLst/>
          </a:prstGeom>
          <a:solidFill>
            <a:srgbClr val="B71C1C"/>
          </a:solidFill>
          <a:ln w="12700">
            <a:solidFill>
              <a:srgbClr val="B71C1C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3" name="Text 31"/>
          <p:cNvSpPr/>
          <p:nvPr/>
        </p:nvSpPr>
        <p:spPr>
          <a:xfrm>
            <a:off x="4754880" y="2862072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 — MENACES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7315200" y="2880360"/>
            <a:ext cx="16459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(Threats — externes)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773168" y="3273552"/>
            <a:ext cx="4160520" cy="310896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[Menace 1 : Ex: Sécheresse = risque sur la production agricole]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73168" y="3593592"/>
            <a:ext cx="4160520" cy="310896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[Menace 2 : Ex: Fluctuation prix CCA anacarde brut]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4773168" y="3913632"/>
            <a:ext cx="4160520" cy="310896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[Menace 3 : Ex: Concurrence des transformateurs informels à bas prix]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4773168" y="4233672"/>
            <a:ext cx="4160520" cy="310896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[Menace 4 : Ex: Instabilité logistique port d'Abidjan]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4325112" y="2514600"/>
            <a:ext cx="457200" cy="41148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0" name="Text 38"/>
          <p:cNvSpPr/>
          <p:nvPr/>
        </p:nvSpPr>
        <p:spPr>
          <a:xfrm>
            <a:off x="4325112" y="2514600"/>
            <a:ext cx="457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SWOT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04D40"/>
          </a:solidFill>
          <a:ln w="12700">
            <a:solidFill>
              <a:srgbClr val="004D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0" y="5079492"/>
            <a:ext cx="9144000" cy="64008"/>
          </a:xfrm>
          <a:prstGeom prst="rect">
            <a:avLst/>
          </a:prstGeom>
          <a:solidFill>
            <a:srgbClr val="004D40"/>
          </a:solidFill>
          <a:ln w="12700">
            <a:solidFill>
              <a:srgbClr val="004D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137160" y="91440"/>
            <a:ext cx="8869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MATRICE STRATÉGIQUE — De l'analyse SWOT aux décisions stratégiques</a:t>
            </a: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137160" y="594360"/>
            <a:ext cx="4389120" cy="2011680"/>
          </a:xfrm>
          <a:prstGeom prst="rect">
            <a:avLst/>
          </a:prstGeom>
          <a:solidFill>
            <a:srgbClr val="E8F5E9"/>
          </a:solidFill>
          <a:ln w="25400">
            <a:solidFill>
              <a:srgbClr val="1B5E20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6" name="Shape 4"/>
          <p:cNvSpPr/>
          <p:nvPr/>
        </p:nvSpPr>
        <p:spPr>
          <a:xfrm>
            <a:off x="137160" y="594360"/>
            <a:ext cx="4389120" cy="347472"/>
          </a:xfrm>
          <a:prstGeom prst="rect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Text 5"/>
          <p:cNvSpPr/>
          <p:nvPr/>
        </p:nvSpPr>
        <p:spPr>
          <a:xfrm>
            <a:off x="228600" y="630936"/>
            <a:ext cx="4206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+ O  —  Stratégies offensives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274320" y="1005840"/>
            <a:ext cx="411480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[Exploitez vos forces pour saisir les opportunités]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Ex: Utiliser votre certification HACCP + le programme SUNREF pour financer l'extension de capacité et exporter 3 000 t dès l'an 2.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663440" y="594360"/>
            <a:ext cx="4389120" cy="2011680"/>
          </a:xfrm>
          <a:prstGeom prst="rect">
            <a:avLst/>
          </a:prstGeom>
          <a:solidFill>
            <a:srgbClr val="E0F2F1"/>
          </a:solidFill>
          <a:ln w="25400">
            <a:solidFill>
              <a:srgbClr val="004D40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Shape 8"/>
          <p:cNvSpPr/>
          <p:nvPr/>
        </p:nvSpPr>
        <p:spPr>
          <a:xfrm>
            <a:off x="4663440" y="594360"/>
            <a:ext cx="4389120" cy="347472"/>
          </a:xfrm>
          <a:prstGeom prst="rect">
            <a:avLst/>
          </a:prstGeom>
          <a:solidFill>
            <a:srgbClr val="004D40"/>
          </a:solidFill>
          <a:ln w="12700">
            <a:solidFill>
              <a:srgbClr val="004D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4754880" y="630936"/>
            <a:ext cx="4206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+ T  —  Stratégies défensives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800600" y="1005840"/>
            <a:ext cx="411480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[Utilisez vos forces pour contrer les menaces]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Ex: Votre réseau de 400 producteurs sous contrat vous protège contre la volatilité des prix en garantissant l'approvisionnement.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137160" y="2743200"/>
            <a:ext cx="4389120" cy="2011680"/>
          </a:xfrm>
          <a:prstGeom prst="rect">
            <a:avLst/>
          </a:prstGeom>
          <a:solidFill>
            <a:srgbClr val="E8EAF6"/>
          </a:solidFill>
          <a:ln w="25400">
            <a:solidFill>
              <a:srgbClr val="1A237E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4" name="Shape 12"/>
          <p:cNvSpPr/>
          <p:nvPr/>
        </p:nvSpPr>
        <p:spPr>
          <a:xfrm>
            <a:off x="137160" y="2743200"/>
            <a:ext cx="4389120" cy="347472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5" name="Text 13"/>
          <p:cNvSpPr/>
          <p:nvPr/>
        </p:nvSpPr>
        <p:spPr>
          <a:xfrm>
            <a:off x="228600" y="2779776"/>
            <a:ext cx="4206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 + O  —  Stratégies de rattrapage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274320" y="3154680"/>
            <a:ext cx="411480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[Combler vos faiblesses grâce aux opportunités]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Ex: Utiliser les fonds levés pour recruter un directeur commercial export et diversifier votre portefeuille client (réduire la concentration).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663440" y="2743200"/>
            <a:ext cx="4389120" cy="2011680"/>
          </a:xfrm>
          <a:prstGeom prst="rect">
            <a:avLst/>
          </a:prstGeom>
          <a:solidFill>
            <a:srgbClr val="FFEBEE"/>
          </a:solidFill>
          <a:ln w="25400">
            <a:solidFill>
              <a:srgbClr val="B71C1C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8" name="Shape 16"/>
          <p:cNvSpPr/>
          <p:nvPr/>
        </p:nvSpPr>
        <p:spPr>
          <a:xfrm>
            <a:off x="4663440" y="2743200"/>
            <a:ext cx="4389120" cy="347472"/>
          </a:xfrm>
          <a:prstGeom prst="rect">
            <a:avLst/>
          </a:prstGeom>
          <a:solidFill>
            <a:srgbClr val="B71C1C"/>
          </a:solidFill>
          <a:ln w="12700">
            <a:solidFill>
              <a:srgbClr val="B71C1C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Text 17"/>
          <p:cNvSpPr/>
          <p:nvPr/>
        </p:nvSpPr>
        <p:spPr>
          <a:xfrm>
            <a:off x="4754880" y="2779776"/>
            <a:ext cx="4206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 + T  —  Stratégies de survie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800600" y="3154680"/>
            <a:ext cx="411480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[Réduire les faiblesses ET les menaces]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Ex: Construire une réserve de trésorerie de 3 mois pour couvrir les périodes inter-campagne et les fluctuations de prix anacarde CCA.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3B07EE5D0D84489C6CDA0EBFC8DC4F" ma:contentTypeVersion="10" ma:contentTypeDescription="Crée un document." ma:contentTypeScope="" ma:versionID="589cfa8bd82c3e30c84cf56a0b2ba6a7">
  <xsd:schema xmlns:xsd="http://www.w3.org/2001/XMLSchema" xmlns:xs="http://www.w3.org/2001/XMLSchema" xmlns:p="http://schemas.microsoft.com/office/2006/metadata/properties" xmlns:ns2="6978b943-a9b2-4b36-9e7a-16bd02a59ae0" xmlns:ns3="66252472-8bb2-414c-b4e1-b8a8d14ca9bf" targetNamespace="http://schemas.microsoft.com/office/2006/metadata/properties" ma:root="true" ma:fieldsID="b697c848b2ac6debeb8d192028d73c26" ns2:_="" ns3:_="">
    <xsd:import namespace="6978b943-a9b2-4b36-9e7a-16bd02a59ae0"/>
    <xsd:import namespace="66252472-8bb2-414c-b4e1-b8a8d14ca9b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78b943-a9b2-4b36-9e7a-16bd02a59a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e679ef19-ee49-4123-94de-ba1432812e0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252472-8bb2-414c-b4e1-b8a8d14ca9b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7201388-d56b-4643-b89c-3695453cbb8e}" ma:internalName="TaxCatchAll" ma:showField="CatchAllData" ma:web="66252472-8bb2-414c-b4e1-b8a8d14ca9b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978b943-a9b2-4b36-9e7a-16bd02a59ae0">
      <Terms xmlns="http://schemas.microsoft.com/office/infopath/2007/PartnerControls"/>
    </lcf76f155ced4ddcb4097134ff3c332f>
    <TaxCatchAll xmlns="66252472-8bb2-414c-b4e1-b8a8d14ca9bf" xsi:nil="true"/>
  </documentManagement>
</p:properties>
</file>

<file path=customXml/itemProps1.xml><?xml version="1.0" encoding="utf-8"?>
<ds:datastoreItem xmlns:ds="http://schemas.openxmlformats.org/officeDocument/2006/customXml" ds:itemID="{89755646-B777-490B-8CED-C032AF394A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78b943-a9b2-4b36-9e7a-16bd02a59ae0"/>
    <ds:schemaRef ds:uri="66252472-8bb2-414c-b4e1-b8a8d14ca9b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D28EF49-956F-4C03-8D46-BE3A9C3BA0E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9C55B0F-B701-497D-9FDF-067A6EF7C130}">
  <ds:schemaRefs>
    <ds:schemaRef ds:uri="http://schemas.microsoft.com/office/2006/metadata/properties"/>
    <ds:schemaRef ds:uri="http://schemas.microsoft.com/office/infopath/2007/PartnerControls"/>
    <ds:schemaRef ds:uri="6978b943-a9b2-4b36-9e7a-16bd02a59ae0"/>
    <ds:schemaRef ds:uri="66252472-8bb2-414c-b4e1-b8a8d14ca9b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19114</TotalTime>
  <Words>910</Words>
  <Application>Microsoft Office PowerPoint</Application>
  <PresentationFormat>Affichage à l'écran (16:9)</PresentationFormat>
  <Paragraphs>90</Paragraphs>
  <Slides>5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7" baseType="lpstr"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Value Proposition Canvas &amp; Analyse SWOT — Agro-Entrepreneur CI</dc:title>
  <dc:subject>PptxGenJS Presentation</dc:subject>
  <dc:creator>PptxGenJS</dc:creator>
  <cp:lastModifiedBy>Faten DOSSO</cp:lastModifiedBy>
  <cp:revision>5</cp:revision>
  <dcterms:created xsi:type="dcterms:W3CDTF">2026-03-04T22:30:16Z</dcterms:created>
  <dcterms:modified xsi:type="dcterms:W3CDTF">2026-04-23T11:00:33Z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0x010100B83B07EE5D0D84489C6CDA0EBFC8DC4F</vt:lpwstr>
  </property>
  <property fmtid="{D5CDD505-2E9C-101B-9397-08002B2CF9AE}" pid="3" name="MediaServiceImageTags">
    <vt:lpwstr/>
  </property>
</Properties>
</file>